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60" r:id="rId5"/>
    <p:sldId id="262" r:id="rId6"/>
    <p:sldId id="275" r:id="rId7"/>
    <p:sldId id="263" r:id="rId8"/>
    <p:sldId id="264" r:id="rId9"/>
    <p:sldId id="265" r:id="rId10"/>
    <p:sldId id="266" r:id="rId11"/>
    <p:sldId id="267" r:id="rId12"/>
    <p:sldId id="271" r:id="rId13"/>
    <p:sldId id="269" r:id="rId14"/>
    <p:sldId id="273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6488C-C086-466B-9C0F-DCA0B43BC91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F3936C0-EAD3-49FE-B6F6-B9A428741D05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</a:rPr>
            <a:t>1. </a:t>
          </a:r>
          <a:r>
            <a:rPr lang="tr-TR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Aşırı / </a:t>
          </a:r>
          <a:r>
            <a:rPr lang="tr-TR" sz="3200" dirty="0" err="1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Müteşeddid</a:t>
          </a:r>
          <a:endParaRPr lang="tr-TR" sz="3200" dirty="0">
            <a:solidFill>
              <a:schemeClr val="tx1"/>
            </a:solidFill>
          </a:endParaRPr>
        </a:p>
      </dgm:t>
    </dgm:pt>
    <dgm:pt modelId="{CB192AA9-D306-44BF-9BEB-AD0662C57DC3}" type="parTrans" cxnId="{05C42871-1341-4935-9099-7D67E40BEF42}">
      <dgm:prSet/>
      <dgm:spPr/>
      <dgm:t>
        <a:bodyPr/>
        <a:lstStyle/>
        <a:p>
          <a:endParaRPr lang="tr-TR"/>
        </a:p>
      </dgm:t>
    </dgm:pt>
    <dgm:pt modelId="{D4C63E94-DFBE-458A-8AF8-E8B5195AF780}" type="sibTrans" cxnId="{05C42871-1341-4935-9099-7D67E40BEF42}">
      <dgm:prSet/>
      <dgm:spPr/>
      <dgm:t>
        <a:bodyPr/>
        <a:lstStyle/>
        <a:p>
          <a:endParaRPr lang="tr-TR"/>
        </a:p>
      </dgm:t>
    </dgm:pt>
    <dgm:pt modelId="{CD2F7714-88D5-475A-987A-85DEFA0E9F67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tr-TR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Normal / </a:t>
          </a:r>
          <a:r>
            <a:rPr lang="tr-TR" sz="3200" dirty="0" err="1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Mu’tedil</a:t>
          </a:r>
          <a:r>
            <a:rPr lang="tr-TR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tr-T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tr-TR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8CD3F-639A-4B46-9E0B-BBAC311B74A9}" type="parTrans" cxnId="{80C8A82E-86F0-4896-9E4F-11BB31C3D832}">
      <dgm:prSet/>
      <dgm:spPr/>
      <dgm:t>
        <a:bodyPr/>
        <a:lstStyle/>
        <a:p>
          <a:endParaRPr lang="tr-TR"/>
        </a:p>
      </dgm:t>
    </dgm:pt>
    <dgm:pt modelId="{4B0B4C26-FD89-4137-A7A3-CA9E4CB71DB0}" type="sibTrans" cxnId="{80C8A82E-86F0-4896-9E4F-11BB31C3D832}">
      <dgm:prSet/>
      <dgm:spPr/>
      <dgm:t>
        <a:bodyPr/>
        <a:lstStyle/>
        <a:p>
          <a:endParaRPr lang="tr-TR"/>
        </a:p>
      </dgm:t>
    </dgm:pt>
    <dgm:pt modelId="{C7AE097D-E8B9-4AFE-B6BE-9F0FBFA6231A}">
      <dgm:prSet phldrT="[Metin]" custT="1"/>
      <dgm:spPr/>
      <dgm:t>
        <a:bodyPr/>
        <a:lstStyle/>
        <a:p>
          <a:r>
            <a:rPr lang="tr-TR" sz="32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3- Gevşek / </a:t>
          </a:r>
          <a:r>
            <a:rPr lang="tr-TR" sz="3200" dirty="0" err="1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Mütesâhil</a:t>
          </a:r>
          <a:endParaRPr lang="tr-TR" sz="3200" dirty="0">
            <a:solidFill>
              <a:schemeClr val="bg1"/>
            </a:solidFill>
          </a:endParaRPr>
        </a:p>
      </dgm:t>
    </dgm:pt>
    <dgm:pt modelId="{0E7136FF-4AB2-4A77-B3BB-FBE27D540B41}" type="parTrans" cxnId="{B63600B0-79EF-4435-ABF5-54A39F21D7E0}">
      <dgm:prSet/>
      <dgm:spPr/>
      <dgm:t>
        <a:bodyPr/>
        <a:lstStyle/>
        <a:p>
          <a:endParaRPr lang="tr-TR"/>
        </a:p>
      </dgm:t>
    </dgm:pt>
    <dgm:pt modelId="{5519D048-0803-401A-A419-0A19886335B0}" type="sibTrans" cxnId="{B63600B0-79EF-4435-ABF5-54A39F21D7E0}">
      <dgm:prSet/>
      <dgm:spPr/>
      <dgm:t>
        <a:bodyPr/>
        <a:lstStyle/>
        <a:p>
          <a:endParaRPr lang="tr-TR"/>
        </a:p>
      </dgm:t>
    </dgm:pt>
    <dgm:pt modelId="{0092EBCD-23F9-4E75-BDF4-9E16F2C4E64F}" type="pres">
      <dgm:prSet presAssocID="{D5D6488C-C086-466B-9C0F-DCA0B43BC91A}" presName="diagram" presStyleCnt="0">
        <dgm:presLayoutVars>
          <dgm:dir/>
          <dgm:resizeHandles val="exact"/>
        </dgm:presLayoutVars>
      </dgm:prSet>
      <dgm:spPr/>
    </dgm:pt>
    <dgm:pt modelId="{EF3D9FB8-0D31-4D69-A5C6-F63159B55A2A}" type="pres">
      <dgm:prSet presAssocID="{9F3936C0-EAD3-49FE-B6F6-B9A428741D05}" presName="node" presStyleLbl="node1" presStyleIdx="0" presStyleCnt="3" custScaleX="15599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91074A-40BE-4545-A2D4-C095387F5C23}" type="pres">
      <dgm:prSet presAssocID="{D4C63E94-DFBE-458A-8AF8-E8B5195AF780}" presName="sibTrans" presStyleCnt="0"/>
      <dgm:spPr/>
    </dgm:pt>
    <dgm:pt modelId="{2D47A4A1-2434-4A3E-A355-2C6EB7E8396F}" type="pres">
      <dgm:prSet presAssocID="{CD2F7714-88D5-475A-987A-85DEFA0E9F67}" presName="node" presStyleLbl="node1" presStyleIdx="1" presStyleCnt="3" custScaleX="1426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BCEBB5-E86F-40F3-8061-5A5073B9A745}" type="pres">
      <dgm:prSet presAssocID="{4B0B4C26-FD89-4137-A7A3-CA9E4CB71DB0}" presName="sibTrans" presStyleCnt="0"/>
      <dgm:spPr/>
    </dgm:pt>
    <dgm:pt modelId="{144DB2A3-CE8C-4A5E-B740-18698C842C7D}" type="pres">
      <dgm:prSet presAssocID="{C7AE097D-E8B9-4AFE-B6BE-9F0FBFA6231A}" presName="node" presStyleLbl="node1" presStyleIdx="2" presStyleCnt="3" custScaleX="1970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63600B0-79EF-4435-ABF5-54A39F21D7E0}" srcId="{D5D6488C-C086-466B-9C0F-DCA0B43BC91A}" destId="{C7AE097D-E8B9-4AFE-B6BE-9F0FBFA6231A}" srcOrd="2" destOrd="0" parTransId="{0E7136FF-4AB2-4A77-B3BB-FBE27D540B41}" sibTransId="{5519D048-0803-401A-A419-0A19886335B0}"/>
    <dgm:cxn modelId="{80C8A82E-86F0-4896-9E4F-11BB31C3D832}" srcId="{D5D6488C-C086-466B-9C0F-DCA0B43BC91A}" destId="{CD2F7714-88D5-475A-987A-85DEFA0E9F67}" srcOrd="1" destOrd="0" parTransId="{8278CD3F-639A-4B46-9E0B-BBAC311B74A9}" sibTransId="{4B0B4C26-FD89-4137-A7A3-CA9E4CB71DB0}"/>
    <dgm:cxn modelId="{05C42871-1341-4935-9099-7D67E40BEF42}" srcId="{D5D6488C-C086-466B-9C0F-DCA0B43BC91A}" destId="{9F3936C0-EAD3-49FE-B6F6-B9A428741D05}" srcOrd="0" destOrd="0" parTransId="{CB192AA9-D306-44BF-9BEB-AD0662C57DC3}" sibTransId="{D4C63E94-DFBE-458A-8AF8-E8B5195AF780}"/>
    <dgm:cxn modelId="{55673B63-51CD-47C8-8DA2-47A8C09D57AC}" type="presOf" srcId="{9F3936C0-EAD3-49FE-B6F6-B9A428741D05}" destId="{EF3D9FB8-0D31-4D69-A5C6-F63159B55A2A}" srcOrd="0" destOrd="0" presId="urn:microsoft.com/office/officeart/2005/8/layout/default"/>
    <dgm:cxn modelId="{B4E74DC1-660A-4448-80FE-6EAD54B2713C}" type="presOf" srcId="{D5D6488C-C086-466B-9C0F-DCA0B43BC91A}" destId="{0092EBCD-23F9-4E75-BDF4-9E16F2C4E64F}" srcOrd="0" destOrd="0" presId="urn:microsoft.com/office/officeart/2005/8/layout/default"/>
    <dgm:cxn modelId="{2984ED9E-8E6A-4B85-8AED-94FA36EAC767}" type="presOf" srcId="{CD2F7714-88D5-475A-987A-85DEFA0E9F67}" destId="{2D47A4A1-2434-4A3E-A355-2C6EB7E8396F}" srcOrd="0" destOrd="0" presId="urn:microsoft.com/office/officeart/2005/8/layout/default"/>
    <dgm:cxn modelId="{D153BE91-9ED4-470F-AC4F-4E7E5A208133}" type="presOf" srcId="{C7AE097D-E8B9-4AFE-B6BE-9F0FBFA6231A}" destId="{144DB2A3-CE8C-4A5E-B740-18698C842C7D}" srcOrd="0" destOrd="0" presId="urn:microsoft.com/office/officeart/2005/8/layout/default"/>
    <dgm:cxn modelId="{F7E3973E-FA46-4D94-87D3-528F4D20F293}" type="presParOf" srcId="{0092EBCD-23F9-4E75-BDF4-9E16F2C4E64F}" destId="{EF3D9FB8-0D31-4D69-A5C6-F63159B55A2A}" srcOrd="0" destOrd="0" presId="urn:microsoft.com/office/officeart/2005/8/layout/default"/>
    <dgm:cxn modelId="{DB847B14-A551-41A7-9FB5-84280B41C955}" type="presParOf" srcId="{0092EBCD-23F9-4E75-BDF4-9E16F2C4E64F}" destId="{D791074A-40BE-4545-A2D4-C095387F5C23}" srcOrd="1" destOrd="0" presId="urn:microsoft.com/office/officeart/2005/8/layout/default"/>
    <dgm:cxn modelId="{26A2822C-5625-4B44-BBC6-4458B31CC950}" type="presParOf" srcId="{0092EBCD-23F9-4E75-BDF4-9E16F2C4E64F}" destId="{2D47A4A1-2434-4A3E-A355-2C6EB7E8396F}" srcOrd="2" destOrd="0" presId="urn:microsoft.com/office/officeart/2005/8/layout/default"/>
    <dgm:cxn modelId="{D9C7D658-C9D1-4E13-A1CC-E6F02EEF017C}" type="presParOf" srcId="{0092EBCD-23F9-4E75-BDF4-9E16F2C4E64F}" destId="{61BCEBB5-E86F-40F3-8061-5A5073B9A745}" srcOrd="3" destOrd="0" presId="urn:microsoft.com/office/officeart/2005/8/layout/default"/>
    <dgm:cxn modelId="{42B1864A-1470-4F7A-B5BC-F7C7A8B4C2E7}" type="presParOf" srcId="{0092EBCD-23F9-4E75-BDF4-9E16F2C4E64F}" destId="{144DB2A3-CE8C-4A5E-B740-18698C842C7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D9FB8-0D31-4D69-A5C6-F63159B55A2A}">
      <dsp:nvSpPr>
        <dsp:cNvPr id="0" name=""/>
        <dsp:cNvSpPr/>
      </dsp:nvSpPr>
      <dsp:spPr>
        <a:xfrm>
          <a:off x="78377" y="537"/>
          <a:ext cx="4136811" cy="15911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</a:rPr>
            <a:t>1. </a:t>
          </a:r>
          <a:r>
            <a:rPr lang="tr-TR" sz="3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Aşırı / </a:t>
          </a:r>
          <a:r>
            <a:rPr lang="tr-TR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Müteşeddid</a:t>
          </a:r>
          <a:endParaRPr lang="tr-TR" sz="3200" kern="1200" dirty="0">
            <a:solidFill>
              <a:schemeClr val="tx1"/>
            </a:solidFill>
          </a:endParaRPr>
        </a:p>
      </dsp:txBody>
      <dsp:txXfrm>
        <a:off x="78377" y="537"/>
        <a:ext cx="4136811" cy="1591163"/>
      </dsp:txXfrm>
    </dsp:sp>
    <dsp:sp modelId="{2D47A4A1-2434-4A3E-A355-2C6EB7E8396F}">
      <dsp:nvSpPr>
        <dsp:cNvPr id="0" name=""/>
        <dsp:cNvSpPr/>
      </dsp:nvSpPr>
      <dsp:spPr>
        <a:xfrm>
          <a:off x="4480382" y="537"/>
          <a:ext cx="3784050" cy="1591163"/>
        </a:xfrm>
        <a:prstGeom prst="rect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lang="tr-TR" sz="3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Normal / </a:t>
          </a:r>
          <a:r>
            <a:rPr lang="tr-TR" sz="32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Mu’tedil</a:t>
          </a:r>
          <a:r>
            <a:rPr lang="tr-TR" sz="3200" kern="1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tr-TR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tr-TR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80382" y="537"/>
        <a:ext cx="3784050" cy="1591163"/>
      </dsp:txXfrm>
    </dsp:sp>
    <dsp:sp modelId="{144DB2A3-CE8C-4A5E-B740-18698C842C7D}">
      <dsp:nvSpPr>
        <dsp:cNvPr id="0" name=""/>
        <dsp:cNvSpPr/>
      </dsp:nvSpPr>
      <dsp:spPr>
        <a:xfrm>
          <a:off x="1558835" y="1856893"/>
          <a:ext cx="5225140" cy="1591163"/>
        </a:xfrm>
        <a:prstGeom prst="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3- Gevşek / </a:t>
          </a:r>
          <a:r>
            <a:rPr lang="tr-TR" sz="3200" kern="1200" dirty="0" err="1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Mütesâhil</a:t>
          </a:r>
          <a:endParaRPr lang="tr-TR" sz="3200" kern="1200" dirty="0">
            <a:solidFill>
              <a:schemeClr val="bg1"/>
            </a:solidFill>
          </a:endParaRPr>
        </a:p>
      </dsp:txBody>
      <dsp:txXfrm>
        <a:off x="1558835" y="1856893"/>
        <a:ext cx="5225140" cy="1591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5127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2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387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08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99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1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4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5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4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6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7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3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7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5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58437" y="1306286"/>
            <a:ext cx="8618718" cy="2769326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MEVZÛ 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HADİSLERİ TESBİTTE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İFRAT 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TEFRİT BAĞLAMINDA</a:t>
            </a:r>
            <a:r>
              <a:rPr lang="tr-TR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SUYÛTÎ’NİN 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(ö.1505)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İBNÜ’L-CEVZÎ’NİN 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(ö.1201) el-MEVZÛÂT’INDAN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GERİ 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ÇIKARDIĞI RİVAYETLER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“KİTABU’L-İLİM ÖRNEĞİ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4" y="4920344"/>
            <a:ext cx="8157164" cy="1454330"/>
          </a:xfrm>
        </p:spPr>
        <p:txBody>
          <a:bodyPr>
            <a:normAutofit fontScale="55000" lnSpcReduction="20000"/>
          </a:bodyPr>
          <a:lstStyle/>
          <a:p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Mustafa IŞIK </a:t>
            </a:r>
          </a:p>
          <a:p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Nevşehir Hacı Bektaş Veli </a:t>
            </a:r>
            <a:r>
              <a:rPr lang="tr-TR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 – </a:t>
            </a:r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İlahiyat Fakültesi</a:t>
            </a:r>
          </a:p>
          <a:p>
            <a:r>
              <a:rPr lang="tr-T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İslam Bilimleri- Hadis Anabilim Dalı Öğretim Üyesi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11" y="574765"/>
            <a:ext cx="863238" cy="88160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601" y="574765"/>
            <a:ext cx="8305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14726" y="-1685541"/>
            <a:ext cx="7341833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445623" y="550507"/>
            <a:ext cx="9727474" cy="5888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- 8</a:t>
            </a:r>
            <a:r>
              <a:rPr lang="ar-SA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إِذَا حُدِّثْتُمْ عَنِّي بِحَدِيثٍ يُوَافِقُ الْحَقَّ فَخُذُوا بِهِ حَدَّثْتُ أَوْ لَمْ أُحَدِّث</a:t>
            </a:r>
            <a:endParaRPr lang="tr-TR" sz="2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Suyûtî, bu haberin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Ahmed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Hanbel’in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(ö.241/855)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Müsned’inde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geçtiğini söyledikten sonra İbn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Mâce’deki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(ö.273/ 887)</a:t>
            </a:r>
            <a:r>
              <a:rPr lang="tr-TR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tr-TR" sz="2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Erike</a:t>
            </a:r>
            <a:r>
              <a:rPr lang="tr-TR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tr-TR" sz="2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hadisini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şâhid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getirir.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İbn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 rivayeti 2.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bölümde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almıştır.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	</a:t>
            </a:r>
            <a:r>
              <a:rPr lang="tr-TR" sz="2200" dirty="0" err="1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Ebû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Şühbe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(ö.1983)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Hadis sarrafları ve hadis imamları rivayetleri inceleme uğruna ömürlerini tükettiler; Sahih, </a:t>
            </a:r>
            <a:r>
              <a:rPr lang="tr-TR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hasen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zayıf ve uydurma olduğunu belirttiler. Uydurma hadis kitaplarına bakınca bunun doğru olduğunu göreceksin. Önceki âlimler bu konuda gevşeklik göstermediler. Fakat sonradan gelenler (</a:t>
            </a:r>
            <a:r>
              <a:rPr lang="tr-TR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müteahhirun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birçok yanlış yaptılar;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إنَّ وُضَّاعَ الحديث وضعوا أحاديث تسوغ لهم ما يضعون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algn="just">
              <a:lnSpc>
                <a:spcPct val="107000"/>
              </a:lnSpc>
            </a:pP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dedikten sonra İbn 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Hazm’ın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 456/1063) 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haberin ‘yalancı, ateist, kâfir ve ahmak’ kimseler için mümkün olduğunu sözünü aktarır.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      </a:t>
            </a:r>
            <a:r>
              <a:rPr lang="tr-TR" sz="2200" dirty="0" err="1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Ebû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Şühbe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: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‘Aklı 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başında birinin söylemesi mümkün olmayan bu sözü ‘akıllıların akıllısı’ nasıl söyler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?!’ 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diyerek hayretini belirtir.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Elbanî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 rivayeti uydurma hadisler dizisinde kaydeder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tr-TR" sz="22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Doğrusu bu söz, hadis uydurmacılarına ‘açık çek’ vermektedir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7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10789" y="297783"/>
            <a:ext cx="10032275" cy="618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ar-SA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الْعُلَمَاءُ أُمَنَاءُ الرُّسُلِ عَلَى الْعِبَادِ مَا لَمْ يُخَالِطُوا السُّلْطَانَ وَيَدْخُلُوا فِي الدُّنْيَا، فَإِذَا دَخَلُوا فِي الدُّنْيَا وَخَالَطُوا السُّلْطَانَ فَقَدْ خَانُوا الرُّسُلَ </a:t>
            </a:r>
            <a:r>
              <a:rPr lang="ar-SA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وَاعْتَزَلُوهُم</a:t>
            </a:r>
            <a:endParaRPr lang="tr-TR" sz="22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Suyûtî,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raviden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dolayı savunsa da İbn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onu 2. b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ölümde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almıştır.</a:t>
            </a:r>
            <a:r>
              <a:rPr lang="tr-TR" sz="2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Elbanî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ise uydurma hadisler dizisinde kaydeder.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 sözün hadis olabilmesi için, Hz. Peygamberin söylemiş olması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gerekir.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Onun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zamanında saray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yoktu. Dava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arkadaşları Hz. Ebubekir, Hz. Ömer, Hz. Osman, Hz. Ali zamanında da -40 yıl boyunca- saray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yoktu. Bu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yöneticilerin zamanında yönetime yakın olmak, yanlış bir iş değildi.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Dünyaya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dalmaya gelince… âlim için de, sıradan bir kul için de yanlış olan bir tutumdur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Dünyaya dalmak, günümüzde ‘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dünyevîleşmek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olarak ifade edilmektedir. 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Muaviye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sonrası oluşan Emeviler Devleti ve Abbasiler Devletine miras kalan ‘saray, saraylı âlim’ gibi kavramlar 150-200 yıl sonrası oluşan durumlardır. Bu sözün her tarafından uydurma olduğu anlaşılmaktadır.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Hükûmete yakın olmak’ da ‘saraylı’ olarak yorumlanmaktadır.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‘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 değildir; uydurmadır’ diye damgalanan bu sözü, bulunduğu çukurdan çıkarmak için Suyûtî gibi 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mütesâhil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/gevşek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 olmak gerekmektedir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5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27910" y="179249"/>
            <a:ext cx="10607040" cy="634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tr-TR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      </a:t>
            </a:r>
            <a:r>
              <a:rPr lang="ar-SA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لَا </a:t>
            </a:r>
            <a:r>
              <a:rPr lang="ar-SA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تُعَلِّقُوا الدُّرَّ فِي أَعْنَاقِ الْخَنَازِيرِ</a:t>
            </a:r>
            <a:r>
              <a:rPr lang="ar-SA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 </a:t>
            </a:r>
            <a:r>
              <a:rPr lang="tr-T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1. Nolu mevzu rivayeti ve “Layık olmayanlara ilim anlatmak; domuzların boynuna inci, mercan ve altından kolye takmak gibidir” sözünü şahid getirse de, bu rivayeti  2. 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bölümde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almıştır.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Ebû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Hanîfe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(ö.150/767) zamanında hadisçi olan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A’meş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(Süleyman b.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Mihran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(ö.148/765) akranı olan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Şu’be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Haccâc’ı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(ö.160/777) hadis rivayet ederken görür: “Yazıklar olsun sana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Şu’be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domuzların boynuna inciden gerdanlık asma!” der. Muhtemelen, layık olmayan insanlara bu bilgileri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anlatma;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değmez” demek istemiştir.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Ortamı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bilmediğimizden, bu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sözünde haklı ya da haksız olabilir. Ali b.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Ca’d’ın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(ö.230/845) kitabında geçen bu bilgi, görüldüğü gibi,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A’meş’in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sözüdür.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Elbanî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uydurma hadisler dizisinde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“İncileri köpeklerin önüne atmayınız” şeklinde ve İbn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Mâce’de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(ö.273/ 887) «Mücevher, inci ve altın gerdanlığı domuzların boynuna asmayınız’ lafzıyla geçmektedir.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İkinci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Kuşak’tan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İbn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Sîrîn’in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(ö.110/728) Enes’in sözü olarak “Layık olmayanlara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ilim/hadis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rivayet etmek; domuzların boynuna mücevher, inci veya altından gerdanlık takmak gibidir” dediği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Fetenî’nin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(ö.986/1578) uydurma hadisler kitabında geçmektedir. (s.26)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rivayet doğru olsa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bile, sonuçta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Enes’in (ö. 93/712)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sözüdür.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“Bütün sözleri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hadisleştirme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bütün fıkraları Nasreddin Hoca’ya mal etme gibidir.” dersek yine yanlış olur. Çünkü konumları çok farklıdır.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Çakmaların, markaların taklidi olması gibi, çok hadis rivayet eden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sahâbîler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uydurmacıların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adresi olmuştur.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0" y="74746"/>
            <a:ext cx="404581" cy="42672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55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75954" y="2062240"/>
            <a:ext cx="10084525" cy="335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-1</a:t>
            </a:r>
            <a:r>
              <a:rPr lang="tr-TR" sz="21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ar-SA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يَبْعَثُ </a:t>
            </a:r>
            <a:r>
              <a:rPr lang="ar-SA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اللَّهُ الْعُلَمَاءَ يَوْمَ الْقِيَامَةِ فَيَقُولُ يَا مَعْشَرَ الْعُلَمَاءِ إِنِّي لَمْ أَضَعْ عِلْمِي فِيكُمْ إِلا لِعِلْمِي بِكُمْ وَلَمْ أَضَعْ عِلْمِي فِيكُمْ لأُعَذِّبَكُمُ انْطَلِقُوا فَقَدْ غَفَرْتُ لَكُمْ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avilerin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güvenilir olmayışı yüzünden 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İbnu’l-Cevz’inin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uydurma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saydığı bu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rivayeti 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Süyûtî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anlamını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destekleyen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haberler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olduğunu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söyleyerek savunur.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-İbn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rivayeti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bölümde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almıştır.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Elbanî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uydurma hadisler dizisinde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kaydeder.</a:t>
            </a:r>
            <a:endParaRPr lang="tr-TR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Haberde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âlimlere ‘açık çek’ verilmektedir. Oysa Yüce Allah ilmiyle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amel etmeyenleri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kitap taşıyan eşeklere benzetir. (Cuma, 62/5) Başkasına verdiği öğüdü yani dediğini yapmayanları uyarır. (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Saff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61/2-3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0" y="74746"/>
            <a:ext cx="404581" cy="42672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4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06285" y="2009988"/>
            <a:ext cx="1008452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ar-S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عَنْ جَابِرٍ أَنَّ رَسُولَ اللَّهِ ص قَالَ: " مَنْ أَزْهَدُ النَّاسِ فِي الْعَالَمِ؟ قِيلَ يَا رَسُولَ اللَّهِ أَهْلُ بَيْتِهِ</a:t>
            </a:r>
            <a:r>
              <a:rPr lang="ar-S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S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قَالَ </a:t>
            </a:r>
            <a:r>
              <a:rPr lang="ar-SA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لَا</a:t>
            </a:r>
            <a:r>
              <a:rPr lang="tr-TR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جِيرَانُهُ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Câbir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Abdullah’dan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 78/697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erken İbn Adî’nin (ö.365/976) el-Kâmil’inde geçmektedir.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Nuaym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Esbehânî’de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(ö.430/1038)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Ebu’d-Derdâ’dan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(ö.32/652) rivayet edildiğini söyleyerek haberi mevzu saymak istemez.</a:t>
            </a: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Süyûtî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Deylemî’de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(ö.509/1115)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Ebû’d-Derdâ’dan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(ö.32/652)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gelen ve İbn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Asâkir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(ö.571/1176) geçen rivayetleri gerekçe göstererek bu haberi savunur.</a:t>
            </a:r>
          </a:p>
          <a:p>
            <a:pPr marL="285750" indent="-285750" algn="just">
              <a:buFontTx/>
              <a:buChar char="-"/>
            </a:pP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Ebu’d-Derdâ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rivayetine güvenmeyen İbn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rivayeti 2.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bölümde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almıştır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‘Ev danası, öküz olmaz’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(Atasözü)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0" y="74746"/>
            <a:ext cx="404581" cy="42672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0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63635" y="79160"/>
            <a:ext cx="9074330" cy="664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200" dirty="0" smtClean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DEĞERLENDİRME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	</a:t>
            </a:r>
            <a:r>
              <a:rPr lang="tr-TR" sz="2200" dirty="0" err="1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Ebû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Şühbe’nin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dediği gibi, ‘</a:t>
            </a:r>
            <a:r>
              <a:rPr lang="tr-TR" sz="2200" dirty="0" err="1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Mütekaddimûn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’ 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rivayetleri 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inceleme uğruna ömürlerini tüketip; hadislerin sıhhat derecesini belirlerken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‘</a:t>
            </a:r>
            <a:r>
              <a:rPr lang="tr-TR" sz="2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Müteahhirûn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gevşek 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davranıp hadis uydurmacılarına imkân </a:t>
            </a: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tanıdılar.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 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örneğimizde görüldüğü gibi Suyûtî gibi âlimler,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İbnu’l-Cevzî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gibi âlimleri sert olmakla suçlayıp; onların mevzu dedikleri rivayetleri geri dönüşüm kutusundan çıkardılar.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Size benim bir sözüm aktarıldığında -o sözü söylemiş olsam da söylememiş olsam da, o söz doğruysa alın” diyerek,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uydurmacılara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‘açık çek’ verdiler.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Hadis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tenkitçilerinin yapılarının en azından 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müteşeddid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/sert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mütesâhil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gevşek olmaları yüzünden yaptıkları değerlendirmelerin de farklı olacağı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açıktır.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Doğrusu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 de ‘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mütesâhil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Suyûtî’ye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katılamadık.</a:t>
            </a:r>
            <a:endParaRPr lang="tr-TR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Arrâk’ı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mu’tedil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/normal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görerek;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İbnü’l-Cevzî’nin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vardığı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sonuçlara katılmasını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isabetli olduğunu düşünüyoruz.</a:t>
            </a:r>
            <a:endParaRPr lang="tr-TR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Sonuçta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“Her hadis doğrudur ama her doğru sözün hadis olması gerekmez.”</a:t>
            </a:r>
            <a:endParaRPr lang="tr-TR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98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59133" y="1959339"/>
            <a:ext cx="9074330" cy="823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200" dirty="0" smtClean="0">
              <a:latin typeface="Times New Roman" panose="02020603050405020304" pitchFamily="18" charset="0"/>
              <a:ea typeface="TimesNewRomanPSMT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DİNLEDİĞİNİZ İÇİN TEŞEKKÜRLER…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933304" y="4075612"/>
            <a:ext cx="85953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Mustafa IŞIK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-mail: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mustafaisik@nevsehir.edu.tr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173" y="799529"/>
            <a:ext cx="830580" cy="8001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624" y="763223"/>
            <a:ext cx="854529" cy="87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0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11681" y="593542"/>
            <a:ext cx="8116388" cy="559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İLKLER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H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4. Yüzyıl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sonrasında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“uydurma hadisler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konusunda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ilk </a:t>
            </a:r>
            <a:r>
              <a:rPr lang="tr-TR" sz="2200" dirty="0" err="1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mevzû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/ uydurma hadis kitaplarından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biri, İbn </a:t>
            </a:r>
            <a:r>
              <a:rPr lang="tr-TR" sz="2200" dirty="0" err="1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Hibbân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(ö.354/965) </a:t>
            </a:r>
            <a:r>
              <a:rPr lang="tr-TR" sz="2200" i="1" dirty="0" err="1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Kitâbü’l-Mecrûhîn</a:t>
            </a:r>
            <a:r>
              <a:rPr lang="tr-TR" sz="2200" i="1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adlı eserinde </a:t>
            </a:r>
            <a:r>
              <a:rPr lang="tr-TR" sz="2200" dirty="0" err="1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ravilerin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rivâyet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ettikleri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metinlerin, </a:t>
            </a:r>
            <a:r>
              <a:rPr lang="tr-TR" sz="2200" dirty="0" err="1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İbnü’l-Kayserânî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(ö.507/1113),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tarafından 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alfabetik sıraya konulması suretiyle </a:t>
            </a:r>
            <a:r>
              <a:rPr lang="tr-TR" sz="2200" i="1" dirty="0" err="1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Tezkiretü’l-Huffâz</a:t>
            </a:r>
            <a:r>
              <a:rPr lang="tr-TR" sz="2200" i="1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’ </a:t>
            </a: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ı oluşmuştur.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200" dirty="0" smtClean="0">
              <a:latin typeface="Times New Roman" panose="02020603050405020304" pitchFamily="18" charset="0"/>
              <a:ea typeface="TimesNewRomanPSMT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       Aynı </a:t>
            </a:r>
            <a:r>
              <a:rPr lang="tr-TR" sz="2200" dirty="0">
                <a:latin typeface="Times New Roman" panose="02020603050405020304" pitchFamily="18" charset="0"/>
                <a:ea typeface="TimesNewRomanPSMT"/>
                <a:cs typeface="Arial" panose="020B0604020202020204" pitchFamily="34" charset="0"/>
              </a:rPr>
              <a:t>şekilde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İbn Adî’nin </a:t>
            </a:r>
            <a:r>
              <a:rPr lang="tr-TR" sz="2200" dirty="0">
                <a:latin typeface="Times New Roman" panose="02020603050405020304" pitchFamily="18" charset="0"/>
                <a:ea typeface="MinionPro-Regular"/>
                <a:cs typeface="Arial" panose="020B0604020202020204" pitchFamily="34" charset="0"/>
              </a:rPr>
              <a:t>(ö.365/976) </a:t>
            </a:r>
            <a:r>
              <a:rPr lang="tr-TR" sz="2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el-Kâmil </a:t>
            </a:r>
            <a:r>
              <a:rPr lang="tr-TR" sz="22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fi’d-Duafâ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’da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geçen zayıf ve mevzu rivayetleri derleyerek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ذخيرة الحفاظ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tr-TR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Zahîretü’l-Huffâz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adlı kitabını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oluşturmuştur.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2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tr-TR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Suyûtî’nin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(ö. 911/1505)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uydurma rivayetleri ‘hadis’ diye savunurken, rivayetin İbn 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Adî’nin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 kitabında geçtiğini şahid gösterdiğini göreceğiz.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4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86743" y="661851"/>
            <a:ext cx="7036526" cy="72281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			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 KARŞILAŞIYOR…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05692" y="1507913"/>
            <a:ext cx="5561956" cy="522381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İbnü’l-Cevzî (ö.597/1201) </a:t>
            </a:r>
            <a:endParaRPr lang="tr-T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tr-TR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Mevzûat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’ta</a:t>
            </a:r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50 bölümde 1850 kadar 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haberi uydurma saymıştır.</a:t>
            </a:r>
          </a:p>
          <a:p>
            <a:pPr algn="just"/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İbnü’l-Cevzî’yi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Suyûtî gibi ‘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müteşeddid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bularak itiraz edenler olduğu gibi onaylayanlar da olmuştur.</a:t>
            </a:r>
          </a:p>
          <a:p>
            <a:pPr algn="just"/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(ö.963/1556) </a:t>
            </a:r>
            <a:r>
              <a:rPr lang="tr-TR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Tenzîhu'ş-Şerîati'l-Merfûa</a:t>
            </a:r>
            <a:r>
              <a:rPr lang="tr-TR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Ani'l-Ahbâri'ş-Şenîati'l-Mevzûa’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İbnu’l-Cevzî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Suyûtî’nin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sözlerini özetledikten sonra kendi görüşünü belirtmiştir.</a:t>
            </a:r>
          </a:p>
          <a:p>
            <a:pPr algn="just"/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Kitabının</a:t>
            </a:r>
            <a:endParaRPr lang="tr-T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 tartışmasız uydurma olanları,</a:t>
            </a:r>
          </a:p>
          <a:p>
            <a:pPr marL="0" indent="0" algn="just">
              <a:buNone/>
            </a:pP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 tartışılanları ele alır. </a:t>
            </a:r>
          </a:p>
          <a:p>
            <a:pPr marL="0" indent="0" algn="just">
              <a:buNone/>
            </a:pP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Bu kitabı okuyanların </a:t>
            </a:r>
            <a:r>
              <a:rPr lang="tr-TR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Mevzuât</a:t>
            </a:r>
            <a:r>
              <a:rPr lang="tr-TR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Taakkubât’ı</a:t>
            </a:r>
            <a:r>
              <a:rPr lang="tr-TR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okumalarına gerek olmadığı belirtir.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688183" y="1384663"/>
            <a:ext cx="5259976" cy="5136726"/>
          </a:xfrm>
        </p:spPr>
        <p:txBody>
          <a:bodyPr>
            <a:noAutofit/>
          </a:bodyPr>
          <a:lstStyle/>
          <a:p>
            <a:pPr algn="just"/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sene sonra gelen </a:t>
            </a:r>
            <a:r>
              <a:rPr lang="tr-T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Süyûtî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(ö.911/1505) </a:t>
            </a:r>
            <a:r>
              <a:rPr lang="tr-TR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“et-</a:t>
            </a:r>
            <a:r>
              <a:rPr lang="tr-TR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Taakkubât</a:t>
            </a:r>
            <a:r>
              <a:rPr lang="tr-TR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ale'l-Mevzûât</a:t>
            </a:r>
            <a:r>
              <a:rPr lang="tr-TR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adıyla bir eser 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yazmış </a:t>
            </a:r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İbnu’l-Cevzî'nin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“geri dönüşüm kutusuna” attığı uydurma hadislerden 343 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tanesini geri 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dönüşüm 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kutusundan çıkarmıştır. Biz 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-örnek olarak- </a:t>
            </a:r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Kitabu'l-İlm’de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28 rivayet bulunmaktadır. Suyûtî,15 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tanesinin </a:t>
            </a:r>
            <a:r>
              <a:rPr lang="tr-T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mevzû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olmadığını iddia 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etmiştir.</a:t>
            </a:r>
          </a:p>
          <a:p>
            <a:pPr marL="0" indent="0" algn="just">
              <a:buNone/>
            </a:pPr>
            <a:endParaRPr lang="tr-TR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Nâsıruddin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Elbânî’nin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(ö.1999) </a:t>
            </a:r>
            <a:r>
              <a:rPr lang="tr-TR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Silsiletül-Ehâdisi’d-Daîfe</a:t>
            </a:r>
            <a:r>
              <a:rPr lang="tr-TR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vel-Mevdâa</a:t>
            </a:r>
            <a:r>
              <a:rPr lang="tr-TR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Eseruha’s-Seyyi</a:t>
            </a:r>
            <a:r>
              <a:rPr lang="tr-TR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fi’l-Ümme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Zayıf ve Uydurma Hadisler Dizisi ve </a:t>
            </a:r>
            <a:r>
              <a:rPr lang="tr-TR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Ümmete Zararlı Etkisi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adlı 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eserinde geçip geçmediğine bakacağız.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3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41333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93669" y="431800"/>
            <a:ext cx="9997439" cy="6257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MEVZÛ RİVAYETLERDEN/HADİSLERDEN NASIL KURTULABİLİRİZ?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1983’de,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Abdulfettah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Gudde (ö.1997) “Uydurma Hadisler” diye bir </a:t>
            </a:r>
            <a:r>
              <a:rPr lang="tr-TR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usûl</a:t>
            </a:r>
            <a:r>
              <a:rPr lang="tr-TR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metodoloji kitabı yazmıştır. Burada </a:t>
            </a:r>
            <a:r>
              <a:rPr lang="tr-TR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sorunun cevabını vermiştir: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Hocamız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Kevserî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(ö.1952)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mevzû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hadislerin yayılmasından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korkardı. Nitekim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Ezher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Üniversitesi Rektörü Mustafa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Abdurrâzık'a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(ö.1947)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teklifi sunmuştur: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Ezher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Üniversitesi'nde lisansüstü öğrenimde, sırf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mevzû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zayıf hadisler dersi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hoca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edilsin. Bu hoca, İbn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Arrâk’ın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ö.1556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“</a:t>
            </a:r>
            <a:r>
              <a:rPr lang="tr-T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Tenzîhu’ş-Şerîa’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sı’nı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dersin eğitimi için temel kitap olarak kabul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etsin’.</a:t>
            </a:r>
          </a:p>
          <a:p>
            <a:pPr algn="just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teklifin akıbetini bilmiyoruz ancak bu kitabın bizim araştırmamızda temel kitap olduğunu anlıyoruz.</a:t>
            </a:r>
          </a:p>
          <a:p>
            <a:pPr algn="just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Ebû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Şühbe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ö.1983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‘hadis imamları rivayetleri inceleme uğruna ömürlerini tükettiler; Sahih,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zayıf ve uydurma olduğunu belirttiler. Uydurma hadis kitaplarına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bakınca, bunun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olduğunu göreceksin’ derken tecrübesini ortaya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koymaktadır.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7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6" y="627017"/>
            <a:ext cx="6864584" cy="600892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BEŞ PARMAĞIN BEŞİ BİR </a:t>
            </a:r>
            <a:r>
              <a:rPr lang="tr-T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OLMAZ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9012" y="1100038"/>
            <a:ext cx="9527177" cy="5103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tr-T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Eskiden 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 </a:t>
            </a:r>
            <a:r>
              <a:rPr lang="tr-T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âlimler </a:t>
            </a:r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üç 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derecede 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 alınmıştır</a:t>
            </a:r>
            <a:r>
              <a:rPr lang="tr-TR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tr-TR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758517609"/>
              </p:ext>
            </p:extLst>
          </p:nvPr>
        </p:nvGraphicFramePr>
        <p:xfrm>
          <a:off x="2090057" y="2229396"/>
          <a:ext cx="8342811" cy="3448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3228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6" y="627017"/>
            <a:ext cx="6864584" cy="600892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BEŞ PARMAĞIN BEŞİ BİR </a:t>
            </a:r>
            <a:r>
              <a:rPr lang="tr-TR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OLMAZ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045" y="1227909"/>
            <a:ext cx="9527177" cy="5103222"/>
          </a:xfrm>
        </p:spPr>
        <p:txBody>
          <a:bodyPr>
            <a:normAutofit/>
          </a:bodyPr>
          <a:lstStyle/>
          <a:p>
            <a:r>
              <a:rPr lang="tr-T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Eskiden beri âlimler, üç derecede ele alınmıştır:</a:t>
            </a:r>
          </a:p>
          <a:p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 Aşırı /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Müteşeddid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2- Normal /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Mu’tedil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3- Gevşek /</a:t>
            </a:r>
            <a:r>
              <a:rPr lang="tr-TR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Mütesâhil</a:t>
            </a:r>
            <a:r>
              <a:rPr lang="tr-T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İlk olarak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Zehebî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(ö.748/1348), Yüzyıl sonra İbn Hacer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Askalânî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(ö.852/1449)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Ondan 50 yıl sonra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Sehâvî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(ö.902/1497) 350 yıl sonra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Leknevî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(ö.1304/1886)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Konumuza giren alimler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hadis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kaynaklarına baktığımızda: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İbnü’l-Cevzî (ö.597/1201) genelde ‘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müteşeddid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/aşırı sayılmıştır.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Suyûtî (ö.911/1505)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mütesâhil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gevşek sayılmıştır.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İbn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(ö.963/1556)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mu’tedil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sayılmıştır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Nâsıruddin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Elbânî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(ö.1999)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müteşeddid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aşırı sayılmıştır.	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Elbânî’nin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müteşeddid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fikrine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katılmıyor;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mu’tedil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görüyoruz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kademelerden birinde olmak, kişinin psikolojik yapısının da bir gereğidir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11087" y="679267"/>
            <a:ext cx="9474924" cy="54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TAAKKUBÂT’TA,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GERİ  DÖNÜŞÜM KUTUSUNDAN ÇIKARILAN RİVAYETLER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tr-TR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Suyûtî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Taakkubât’ta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Kitabu’l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-İlim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özelinde- 15 tanesinin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mevzû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olmadığını iddia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etmiştir; biz burada on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tanesi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sunmaya çalışacağız.</a:t>
            </a:r>
          </a:p>
          <a:p>
            <a:pPr algn="just" rtl="1">
              <a:lnSpc>
                <a:spcPct val="107000"/>
              </a:lnSpc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</a:t>
            </a:r>
            <a:r>
              <a:rPr lang="ar-S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اطْلُبُوا الْعِلْمَ وَلَوْ بِالصِّينِ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فَإِنَّ طَلَبَ الْعِلْمِ فَرِيضَةٌ عَلَى كُلِّ مُسْلِمٍ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Suyûtî, rivayetin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mutâbii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olduğunu, Beyhakî’nin (ö.458/1065) </a:t>
            </a:r>
            <a:r>
              <a:rPr lang="tr-TR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Şuabu’l-İman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’da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kaydettiğini söyleyerek haberi savunur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Rivayetin ikinci cümlesi, İbn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“İman” 17’de geçer. Hadis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usûlünde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‘sahih olmayan ama meşhur’ hadis kavramı olarak ele alınır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İbnu’s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-Salâh,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265.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Elbanî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kısmı ‘Uydurma hadisler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dizisi’nde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kaydeder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"Damak tadımıza uygun" olan, herkesin her vesileyle aktardığı bu sözün doğruluğuna söz yoktur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“Doğruysa Hz. Peygamber söylemiş olsun” dersek, ‘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sûfî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tavrı’ sergilemiş oluruz.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9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767840" y="247813"/>
            <a:ext cx="9030788" cy="652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 rtl="1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ar-SA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مَنْ تَعَلَّمَ الْعِلْمَ وَهُو شَابٌّ كَانَ بِمَنْزِلَةِ وَسْمٍ فِي حجر، وَمن تعلمه بعد مَا كَبُرَ فَهُوَ بِمَنْزِلَةِ كِتَابٍ عَلَى ظَهْرِ الْمَاءِ</a:t>
            </a:r>
            <a:endParaRPr lang="tr-TR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Suyûtî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rivayetin şâhidi olduğunu, Beyhakî’nin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(ö.458/1065) </a:t>
            </a:r>
            <a:r>
              <a:rPr lang="tr-TR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Şuabu’l-İman</a:t>
            </a:r>
            <a:r>
              <a:rPr lang="tr-T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’da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Taberânî’nin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(ö.360/970) ise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Ebu’d-Derdâ’dan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(ö.32/652) rivayet ettiğini söyleyerek haberi mevzu saymak 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istemez.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İbn </a:t>
            </a:r>
            <a:r>
              <a:rPr lang="tr-T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 rivayeti 2. 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bölümde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almıştır.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Elbanî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 rivayeti uydurma hadisler dizisinde kaydeder.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‘Atasözü’ olmasında sakınca yoktur ancak hadis ilminin ölçülerine göre, uydurma hadistir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**********************************************************</a:t>
            </a:r>
            <a:endParaRPr lang="tr-TR" sz="2000" dirty="0"/>
          </a:p>
          <a:p>
            <a:pPr algn="r" rtl="1"/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إِنَّ أَحَقَّ مَا أُخِذَ عَلَيْهِ الأَجْرُ كِتَابُ اللَّهِ</a:t>
            </a:r>
            <a:r>
              <a:rPr lang="tr-TR" sz="2200" b="1" dirty="0"/>
              <a:t>”</a:t>
            </a:r>
            <a:endParaRPr lang="tr-TR" sz="2200" dirty="0"/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Suyûtî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rivayeti savunurken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Buhârî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Tıb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13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hadisi hatırlatır.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İbn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Arrâk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hatırlatmaya rağmen yine de rivayeti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alır.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Birileri bu soruyu Hz.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Aişe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ö.58/680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kanalıyla, Allah Elçisi’ne sorduruyorlar. Oysa o yıllarda böyle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konu,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gündemde değildir. </a:t>
            </a: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Kur’an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öğrenmek ve öğretmek, ekmek yemek su içmek kadar normal bir iştir.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Yüce Allah Elçisi zamanında geçen bir olay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Buhârî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Tıb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kabile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reisini yılan sokması üzerine Fatiha okuyan kişiye (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rukye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verilen ücretin alınmasıdır. Kur’an öğretmekle ilgisi olmayıp; şifacı ücretidir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3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15291" y="772357"/>
            <a:ext cx="9292045" cy="5740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tr-TR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ar-SA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عَنْ </a:t>
            </a:r>
            <a:r>
              <a:rPr lang="ar-SA" sz="22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زَيْدِ بْنِ ثَابِتٍ</a:t>
            </a:r>
            <a:r>
              <a:rPr lang="ar-SA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قَالَ " دَخَلْتُ عَلَى رَسُولِ اللَّهِ صَ وَبَيْنَ يَدَيْهِ كَاتِبٌ فَسَمِعْتُهُ  يَقُولُ: ضَعِ الْقَلَمَ عَلَى أُذُنِكَ فَإِنَّهُ أَذْكَرُ </a:t>
            </a:r>
            <a:r>
              <a:rPr lang="ar-SA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لِلْمُمَلَّى</a:t>
            </a:r>
            <a:r>
              <a:rPr lang="tr-TR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Zeyd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b. </a:t>
            </a:r>
            <a:r>
              <a:rPr lang="tr-T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Sâbit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(ö.45/665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tr-TR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Suyûtî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bu rivayetin </a:t>
            </a:r>
            <a:r>
              <a:rPr lang="tr-T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Tirmizî’de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bir şekilde geçtiğini, </a:t>
            </a:r>
            <a:r>
              <a:rPr lang="tr-T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Deylemî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İbn </a:t>
            </a:r>
            <a:r>
              <a:rPr lang="tr-T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Adî’de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(tarama-kaydettim) </a:t>
            </a:r>
            <a:r>
              <a:rPr lang="tr-T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şahidleri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olduğunu söylese de İbn </a:t>
            </a:r>
            <a:r>
              <a:rPr lang="tr-T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Arrâk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şahidlerin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kurtarmadığını belirterek, bu haberi 2. </a:t>
            </a:r>
            <a:r>
              <a:rPr lang="tr-TR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bölümde </a:t>
            </a:r>
            <a:r>
              <a:rPr lang="tr-T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 alır.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Elbanî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 rivayeti uydurma hadisler dizisinde kaydeder.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Zeyd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Sabit’in ‘</a:t>
            </a:r>
            <a:r>
              <a:rPr lang="tr-T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sahâbî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râvî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olarak seçilmesi ise 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okuma/yazma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konusunda bir bilen olmasının ötesinde Kur’an vahyinin kitaplaşma sürecinde komisyon başkanı olmasıdır. 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Özne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çok iyi seçilmiştir. Yalanın da, inanılması için, içinde gerçek payı olmalıdır. Çoktan seçmeli sorularda doğruya en yakın yanlış, tuzaktır.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Çocukluğumda taş (yontma) ustaları, gönye 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iletki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 ölçtükleri taşı kopye kalemle çizer; kalemi </a:t>
            </a:r>
            <a:r>
              <a:rPr lang="tr-TR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cigara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/sigara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gibi kulaklarının üstüne sokarlardı. Bu, insanoğlunun yaptığı pratik bir davranıştır. Adına atasözü deyin, taş ve marangoz ustalarının geleneği deyin… ama ‘hadis’ dediğimiz zaman, iş değişmektedir.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Genelde gözlük takanların da gözlüklerini tepelerinde tuttukları sık gözlemlenen bir davranıştır. Bu sözün Hz. Peygamber’e mal edilmesine gerek yoktur. Bu davranış genelde insanlığın, özelde meslek erbabının sünnetidir</a:t>
            </a: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492" y="181247"/>
            <a:ext cx="528501" cy="50910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" y="6185842"/>
            <a:ext cx="477475" cy="48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5495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351</TotalTime>
  <Words>2221</Words>
  <Application>Microsoft Office PowerPoint</Application>
  <PresentationFormat>Geniş ekran</PresentationFormat>
  <Paragraphs>141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MinionPro-Regular</vt:lpstr>
      <vt:lpstr>Times New Roman</vt:lpstr>
      <vt:lpstr>TimesNewRomanPSMT</vt:lpstr>
      <vt:lpstr>Wingdings</vt:lpstr>
      <vt:lpstr>Wingdings 3</vt:lpstr>
      <vt:lpstr>Duman</vt:lpstr>
      <vt:lpstr>MEVZÛ HADİSLERİ TESBİTTE  İFRAT VE TEFRİT BAĞLAMINDA, SUYÛTÎ’NİN (ö.1505)  İBNÜ’L-CEVZÎ’NİN (ö.1201) el-MEVZÛÂT’INDAN  GERİ ÇIKARDIĞI RİVAYETLER:  “KİTABU’L-İLİM ÖRNEĞİ”</vt:lpstr>
      <vt:lpstr>PowerPoint Sunusu</vt:lpstr>
      <vt:lpstr>   KAYNAKLAR KARŞILAŞIYOR…</vt:lpstr>
      <vt:lpstr>PowerPoint Sunusu</vt:lpstr>
      <vt:lpstr>BEŞ PARMAĞIN BEŞİ BİR OLMAZ</vt:lpstr>
      <vt:lpstr>BEŞ PARMAĞIN BEŞİ BİR OLMAZ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MEVZÛ HADİSLERİ TESBİTTE İFRAT VE TEFRİT BAĞLAMINDA, SUYÛTÎ’NİN (ö.1505) İBNÜ’L-CEVZÎ’NİN (ö.1201) el-MEVZÛÂT’INDAN GERİ ÇIKARDIĞI RİVAYETLER: “KİTABU’L-İLİM ÖRNEĞİ” </dc:title>
  <dc:creator>nevu</dc:creator>
  <cp:lastModifiedBy>esra ışık</cp:lastModifiedBy>
  <cp:revision>54</cp:revision>
  <dcterms:created xsi:type="dcterms:W3CDTF">2024-11-21T11:27:33Z</dcterms:created>
  <dcterms:modified xsi:type="dcterms:W3CDTF">2024-11-23T19:31:17Z</dcterms:modified>
</cp:coreProperties>
</file>